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27" r:id="rId3"/>
    <p:sldId id="382" r:id="rId4"/>
    <p:sldId id="395" r:id="rId5"/>
    <p:sldId id="380" r:id="rId6"/>
    <p:sldId id="381" r:id="rId7"/>
    <p:sldId id="383" r:id="rId8"/>
    <p:sldId id="384" r:id="rId9"/>
    <p:sldId id="386" r:id="rId10"/>
    <p:sldId id="390" r:id="rId11"/>
    <p:sldId id="385" r:id="rId12"/>
    <p:sldId id="391" r:id="rId13"/>
    <p:sldId id="392" r:id="rId14"/>
    <p:sldId id="393" r:id="rId15"/>
    <p:sldId id="394" r:id="rId16"/>
    <p:sldId id="328" r:id="rId17"/>
    <p:sldId id="368" r:id="rId18"/>
    <p:sldId id="330" r:id="rId19"/>
    <p:sldId id="331" r:id="rId20"/>
    <p:sldId id="345" r:id="rId21"/>
    <p:sldId id="332" r:id="rId22"/>
    <p:sldId id="347" r:id="rId23"/>
    <p:sldId id="348" r:id="rId24"/>
    <p:sldId id="396" r:id="rId25"/>
    <p:sldId id="397" r:id="rId26"/>
    <p:sldId id="353" r:id="rId27"/>
    <p:sldId id="354" r:id="rId28"/>
    <p:sldId id="372" r:id="rId29"/>
    <p:sldId id="334" r:id="rId30"/>
    <p:sldId id="349" r:id="rId31"/>
    <p:sldId id="398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336" r:id="rId42"/>
    <p:sldId id="341" r:id="rId43"/>
    <p:sldId id="358" r:id="rId44"/>
    <p:sldId id="373" r:id="rId45"/>
    <p:sldId id="374" r:id="rId46"/>
    <p:sldId id="351" r:id="rId47"/>
    <p:sldId id="360" r:id="rId48"/>
    <p:sldId id="367" r:id="rId49"/>
    <p:sldId id="361" r:id="rId50"/>
    <p:sldId id="362" r:id="rId51"/>
    <p:sldId id="343" r:id="rId52"/>
    <p:sldId id="369" r:id="rId53"/>
    <p:sldId id="378" r:id="rId54"/>
    <p:sldId id="363" r:id="rId55"/>
    <p:sldId id="321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1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sto MT"/>
              </a:defRPr>
            </a:lvl1pPr>
          </a:lstStyle>
          <a:p>
            <a:fld id="{7307762F-A706-E543-A832-3C298AA3103F}" type="datetimeFigureOut">
              <a:rPr lang="en-US" smtClean="0"/>
              <a:pPr/>
              <a:t>12/1/14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sto M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sto M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sto M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E27E39-5048-7749-9618-57E0FD7F4F18}" type="slidenum">
              <a:rPr lang="en-US"/>
              <a:pPr/>
              <a:t>10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0A23B9-9F31-7646-A408-DA56A8D5D819}" type="slidenum">
              <a:rPr lang="en-US"/>
              <a:pPr/>
              <a:t>12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13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14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95CE05-050D-6843-828D-9EE9871FEFAB}" type="slidenum">
              <a:rPr lang="en-US"/>
              <a:pPr/>
              <a:t>15</a:t>
            </a:fld>
            <a:endParaRPr lang="en-US"/>
          </a:p>
        </p:txBody>
      </p:sp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X.901 defines: access, location, migration, replication, concurrency, scalability, performance, failure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E41617-CD98-C34E-9CA3-DD6F7E100CC6}" type="slidenum">
              <a:rPr lang="en-US"/>
              <a:pPr/>
              <a:t>20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7237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5"/>
            <a:ext cx="5485279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n-cs"/>
              </a:rPr>
              <a:t>API Publisher may actually be purely inside the firewall – if publishing is an internal-only process.</a:t>
            </a: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“Load Balancer” can be WSO2 Load Balancer or some other one.</a:t>
            </a: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  <a:p>
            <a:pPr eaLnBrk="1" hangingPunct="1">
              <a:defRPr/>
            </a:pPr>
            <a:r>
              <a:rPr lang="en-US" dirty="0" smtClean="0">
                <a:cs typeface="+mn-cs"/>
              </a:rPr>
              <a:t>This picture does not show how all activity events are pushed into BAM for analysis, analytics and visualization (using Cassandra and </a:t>
            </a:r>
            <a:r>
              <a:rPr lang="en-US" dirty="0" err="1" smtClean="0">
                <a:cs typeface="+mn-cs"/>
              </a:rPr>
              <a:t>Hadoop</a:t>
            </a:r>
            <a:r>
              <a:rPr lang="en-US" dirty="0" smtClean="0">
                <a:cs typeface="+mn-cs"/>
              </a:rPr>
              <a:t>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sa/3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>
            <a:spLocks noChangeArrowheads="1"/>
          </p:cNvSpPr>
          <p:nvPr userDrawn="1"/>
        </p:nvSpPr>
        <p:spPr bwMode="auto"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>
            <a:spLocks noChangeArrowheads="1"/>
          </p:cNvSpPr>
          <p:nvPr userDrawn="1"/>
        </p:nvSpPr>
        <p:spPr bwMode="auto"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 userDrawn="1"/>
        </p:nvSpPr>
        <p:spPr bwMode="auto"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19" name="TextBox 18"/>
          <p:cNvSpPr txBox="1">
            <a:spLocks noChangeArrowheads="1"/>
          </p:cNvSpPr>
          <p:nvPr userDrawn="1"/>
        </p:nvSpPr>
        <p:spPr bwMode="auto"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0" name="TextBox 19"/>
          <p:cNvSpPr txBox="1">
            <a:spLocks noChangeArrowheads="1"/>
          </p:cNvSpPr>
          <p:nvPr userDrawn="1"/>
        </p:nvSpPr>
        <p:spPr bwMode="auto"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2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200" dirty="0" smtClean="0"/>
              <a:t>Licensed under the Creative Commons 3.0 BY-SA (Attribution-</a:t>
            </a:r>
            <a:r>
              <a:rPr lang="en-US" sz="1200" dirty="0" err="1" smtClean="0"/>
              <a:t>Sharealike</a:t>
            </a:r>
            <a:r>
              <a:rPr lang="en-US" sz="1200" dirty="0" smtClean="0"/>
              <a:t>) license.</a:t>
            </a:r>
          </a:p>
          <a:p>
            <a:pPr algn="l" eaLnBrk="1" hangingPunct="1">
              <a:defRPr/>
            </a:pPr>
            <a:r>
              <a:rPr lang="en-US" sz="1200" dirty="0" smtClean="0"/>
              <a:t>See </a:t>
            </a:r>
            <a:r>
              <a:rPr lang="en-US" sz="1200" dirty="0" smtClean="0">
                <a:hlinkClick r:id="rId13"/>
              </a:rPr>
              <a:t>http://creativecommons.org/licenses/by-sa/3.0/</a:t>
            </a:r>
            <a:r>
              <a:rPr lang="en-US" sz="1200" dirty="0" smtClean="0"/>
              <a:t> </a:t>
            </a:r>
          </a:p>
          <a:p>
            <a:pPr algn="l" eaLnBrk="1" hangingPunct="1">
              <a:defRPr/>
            </a:pPr>
            <a:endParaRPr lang="en-US" sz="1200" dirty="0" smtClean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3273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/>
              <a:t>© Paul Fremantle 2012.  Portions © Jeremy Gibbons 2010, © WSO2 2005-2012 used with permission of the author(s).</a:t>
            </a:r>
          </a:p>
          <a:p>
            <a:pPr algn="l" eaLnBrk="1" hangingPunct="1">
              <a:defRPr/>
            </a:pPr>
            <a:r>
              <a:rPr lang="en-US" sz="1000" dirty="0" smtClean="0"/>
              <a:t>Licensed under the Creative Commons 3.0 BY-SA (Attribution-</a:t>
            </a:r>
            <a:r>
              <a:rPr lang="en-US" sz="1000" dirty="0" err="1" smtClean="0"/>
              <a:t>Sharealike</a:t>
            </a:r>
            <a:r>
              <a:rPr lang="en-US" sz="1000" dirty="0" smtClean="0"/>
              <a:t>) license.</a:t>
            </a:r>
          </a:p>
          <a:p>
            <a:pPr algn="l" eaLnBrk="1" hangingPunct="1">
              <a:defRPr/>
            </a:pPr>
            <a:r>
              <a:rPr lang="en-US" sz="1000" dirty="0" smtClean="0"/>
              <a:t>See </a:t>
            </a:r>
            <a:r>
              <a:rPr lang="en-US" sz="1000" dirty="0" smtClean="0">
                <a:hlinkClick r:id="rId13"/>
              </a:rPr>
              <a:t>http://creativecommons.org/licenses/by-sa/3.0/</a:t>
            </a:r>
            <a:r>
              <a:rPr lang="en-US" sz="1000" dirty="0" smtClean="0"/>
              <a:t> </a:t>
            </a:r>
          </a:p>
          <a:p>
            <a:pPr algn="l" eaLnBrk="1" hangingPunct="1">
              <a:defRPr/>
            </a:pPr>
            <a:endParaRPr lang="en-US" sz="1000" dirty="0" smtClean="0"/>
          </a:p>
        </p:txBody>
      </p:sp>
      <p:pic>
        <p:nvPicPr>
          <p:cNvPr id="22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listo M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sto M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sto M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sto M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sto M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sto M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www.flickr.com/photos/robeas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www.zdnet.com/blog/hinchcliffe/running-your-soa-like-a-web-startup/525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Evolution of Distributed Computing and Integration</a:t>
            </a:r>
            <a:br>
              <a:rPr lang="en-US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>
                <a:ea typeface="ヒラギノ角ゴ ProN W3" charset="0"/>
                <a:cs typeface="ヒラギノ角ゴ ProN W3" charset="0"/>
              </a:rPr>
              <a:t>Dec </a:t>
            </a:r>
            <a:r>
              <a:rPr lang="en-US" smtClean="0">
                <a:ea typeface="ヒラギノ角ゴ ProN W3" charset="0"/>
                <a:cs typeface="ヒラギノ角ゴ ProN W3" charset="0"/>
              </a:rPr>
              <a:t>2014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44340" y="52474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936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p:graphicFrame>
        <p:nvGraphicFramePr>
          <p:cNvPr id="326660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409117"/>
              </p:ext>
            </p:extLst>
          </p:nvPr>
        </p:nvGraphicFramePr>
        <p:xfrm>
          <a:off x="1471613" y="1417638"/>
          <a:ext cx="60483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Bitmap Image" r:id="rId4" imgW="6211167" imgH="4648849" progId="Paint.Picture">
                  <p:embed/>
                </p:oleObj>
              </mc:Choice>
              <mc:Fallback>
                <p:oleObj name="Bitmap Image" r:id="rId4" imgW="6211167" imgH="464884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613" y="1417638"/>
                        <a:ext cx="60483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36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is unhelpful to consider Distributed Computing and SOA without considering Integration</a:t>
            </a:r>
          </a:p>
          <a:p>
            <a:r>
              <a:rPr lang="en-US" dirty="0" smtClean="0"/>
              <a:t>Integration is the problem of creating applications that incorporate existing as well as new logic</a:t>
            </a:r>
          </a:p>
          <a:p>
            <a:r>
              <a:rPr lang="en-US" dirty="0" smtClean="0"/>
              <a:t>Almost no system is standalone and does not need to evolve!</a:t>
            </a:r>
          </a:p>
          <a:p>
            <a:r>
              <a:rPr lang="en-US" dirty="0" smtClean="0"/>
              <a:t>Even embedded systems are now moving to incorporate Internet and Messaging</a:t>
            </a:r>
          </a:p>
        </p:txBody>
      </p:sp>
    </p:spTree>
    <p:extLst>
      <p:ext uri="{BB962C8B-B14F-4D97-AF65-F5344CB8AC3E}">
        <p14:creationId xmlns:p14="http://schemas.microsoft.com/office/powerpoint/2010/main" val="276184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points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Data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Integration in the database layer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Application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Inter-application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Web tier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Portal based integration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On-the-glass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Cut and paste</a:t>
            </a:r>
          </a:p>
        </p:txBody>
      </p:sp>
    </p:spTree>
    <p:extLst>
      <p:ext uri="{BB962C8B-B14F-4D97-AF65-F5344CB8AC3E}">
        <p14:creationId xmlns:p14="http://schemas.microsoft.com/office/powerpoint/2010/main" val="129254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3558313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492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6 Degrees of Separation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Location</a:t>
            </a:r>
          </a:p>
          <a:p>
            <a:r>
              <a:rPr lang="en-US" sz="3200"/>
              <a:t>Access </a:t>
            </a:r>
          </a:p>
          <a:p>
            <a:r>
              <a:rPr lang="en-US" sz="3200"/>
              <a:t>Programming Language</a:t>
            </a:r>
          </a:p>
          <a:p>
            <a:r>
              <a:rPr lang="en-US" sz="3200"/>
              <a:t>Stack/Vendor</a:t>
            </a:r>
          </a:p>
          <a:p>
            <a:r>
              <a:rPr lang="en-US" sz="3200"/>
              <a:t>Time</a:t>
            </a:r>
          </a:p>
          <a:p>
            <a:r>
              <a:rPr lang="en-US" sz="3200"/>
              <a:t>Scalability</a:t>
            </a:r>
          </a:p>
          <a:p>
            <a:pPr>
              <a:buFontTx/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8037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42" y="1439860"/>
            <a:ext cx="4132304" cy="521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Batch file transfer - </a:t>
            </a:r>
            <a:br>
              <a:rPr lang="en-US" dirty="0" smtClean="0"/>
            </a:br>
            <a:r>
              <a:rPr lang="en-US" dirty="0" smtClean="0"/>
              <a:t>the cockroach of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defTabSz="828013"/>
            <a:r>
              <a:rPr lang="en-US" sz="3300" dirty="0" smtClean="0"/>
              <a:t>File transfer lives on</a:t>
            </a:r>
            <a:endParaRPr lang="en-US" sz="2200" dirty="0"/>
          </a:p>
        </p:txBody>
      </p:sp>
      <p:sp>
        <p:nvSpPr>
          <p:cNvPr id="24579" name="AutoShape 3"/>
          <p:cNvSpPr>
            <a:spLocks noChangeArrowheads="1"/>
          </p:cNvSpPr>
          <p:nvPr/>
        </p:nvSpPr>
        <p:spPr bwMode="auto">
          <a:xfrm>
            <a:off x="4190400" y="5105336"/>
            <a:ext cx="686880" cy="914496"/>
          </a:xfrm>
          <a:prstGeom prst="can">
            <a:avLst>
              <a:gd name="adj" fmla="val 33281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200"/>
              <a:t>Database</a:t>
            </a:r>
          </a:p>
        </p:txBody>
      </p:sp>
      <p:sp>
        <p:nvSpPr>
          <p:cNvPr id="24580" name="AutoShape 4"/>
          <p:cNvSpPr>
            <a:spLocks noChangeArrowheads="1"/>
          </p:cNvSpPr>
          <p:nvPr/>
        </p:nvSpPr>
        <p:spPr bwMode="auto">
          <a:xfrm>
            <a:off x="632161" y="3152492"/>
            <a:ext cx="686880" cy="838168"/>
          </a:xfrm>
          <a:prstGeom prst="foldedCorner">
            <a:avLst>
              <a:gd name="adj" fmla="val 12500"/>
            </a:avLst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 anchor="ctr"/>
          <a:lstStyle/>
          <a:p>
            <a:pPr algn="ctr" defTabSz="914414"/>
            <a:r>
              <a:rPr lang="en-US" sz="1400"/>
              <a:t>legacy</a:t>
            </a:r>
          </a:p>
          <a:p>
            <a:pPr algn="ctr" defTabSz="914414"/>
            <a:r>
              <a:rPr lang="en-US" sz="1400"/>
              <a:t>flat file</a:t>
            </a:r>
          </a:p>
        </p:txBody>
      </p:sp>
      <p:cxnSp>
        <p:nvCxnSpPr>
          <p:cNvPr id="24581" name="AutoShape 5"/>
          <p:cNvCxnSpPr>
            <a:cxnSpLocks noChangeShapeType="1"/>
            <a:endCxn id="24580" idx="0"/>
          </p:cNvCxnSpPr>
          <p:nvPr/>
        </p:nvCxnSpPr>
        <p:spPr bwMode="auto">
          <a:xfrm rot="5400000">
            <a:off x="660927" y="2837099"/>
            <a:ext cx="63078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362881" y="6414433"/>
            <a:ext cx="13176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NEW YORK</a:t>
            </a:r>
          </a:p>
        </p:txBody>
      </p:sp>
      <p:sp>
        <p:nvSpPr>
          <p:cNvPr id="24583" name="mainfrm"/>
          <p:cNvSpPr>
            <a:spLocks noEditPoints="1" noChangeArrowheads="1"/>
          </p:cNvSpPr>
          <p:nvPr/>
        </p:nvSpPr>
        <p:spPr bwMode="auto">
          <a:xfrm>
            <a:off x="532801" y="1447352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sp>
        <p:nvSpPr>
          <p:cNvPr id="24584" name="computr3"/>
          <p:cNvSpPr>
            <a:spLocks noEditPoints="1" noChangeArrowheads="1"/>
          </p:cNvSpPr>
          <p:nvPr/>
        </p:nvSpPr>
        <p:spPr bwMode="auto">
          <a:xfrm>
            <a:off x="4039200" y="2590833"/>
            <a:ext cx="990720" cy="741677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4585" name="computr3"/>
          <p:cNvSpPr>
            <a:spLocks noEditPoints="1" noChangeArrowheads="1"/>
          </p:cNvSpPr>
          <p:nvPr/>
        </p:nvSpPr>
        <p:spPr bwMode="auto">
          <a:xfrm>
            <a:off x="532801" y="4876352"/>
            <a:ext cx="839520" cy="627906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defTabSz="914414"/>
            <a:endParaRPr lang="en-US"/>
          </a:p>
          <a:p>
            <a:pPr defTabSz="914414"/>
            <a:endParaRPr lang="en-US"/>
          </a:p>
        </p:txBody>
      </p:sp>
      <p:cxnSp>
        <p:nvCxnSpPr>
          <p:cNvPr id="24586" name="AutoShape 10"/>
          <p:cNvCxnSpPr>
            <a:cxnSpLocks noChangeShapeType="1"/>
            <a:stCxn id="24580" idx="2"/>
            <a:endCxn id="24585" idx="1"/>
          </p:cNvCxnSpPr>
          <p:nvPr/>
        </p:nvCxnSpPr>
        <p:spPr bwMode="auto">
          <a:xfrm flipH="1">
            <a:off x="953280" y="3990659"/>
            <a:ext cx="23040" cy="88569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14314" y="5518659"/>
            <a:ext cx="1250572" cy="1015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Poll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Record-&gt;XML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XML-&gt;XML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</p:txBody>
      </p:sp>
      <p:cxnSp>
        <p:nvCxnSpPr>
          <p:cNvPr id="24588" name="AutoShape 12"/>
          <p:cNvCxnSpPr>
            <a:cxnSpLocks noChangeShapeType="1"/>
            <a:stCxn id="24584" idx="2"/>
            <a:endCxn id="24579" idx="1"/>
          </p:cNvCxnSpPr>
          <p:nvPr/>
        </p:nvCxnSpPr>
        <p:spPr bwMode="auto">
          <a:xfrm>
            <a:off x="4534560" y="3332510"/>
            <a:ext cx="0" cy="17728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870721" y="6401472"/>
            <a:ext cx="1087200" cy="36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>
                <a:solidFill>
                  <a:schemeClr val="tx1"/>
                </a:solidFill>
                <a:latin typeface="Tahoma" charset="0"/>
              </a:rPr>
              <a:t>LONDON</a:t>
            </a:r>
          </a:p>
        </p:txBody>
      </p:sp>
      <p:cxnSp>
        <p:nvCxnSpPr>
          <p:cNvPr id="24590" name="AutoShape 14"/>
          <p:cNvCxnSpPr>
            <a:cxnSpLocks noChangeShapeType="1"/>
            <a:stCxn id="24585" idx="3"/>
            <a:endCxn id="24584" idx="0"/>
          </p:cNvCxnSpPr>
          <p:nvPr/>
        </p:nvCxnSpPr>
        <p:spPr bwMode="auto">
          <a:xfrm flipV="1">
            <a:off x="1236961" y="2962392"/>
            <a:ext cx="2802240" cy="2227913"/>
          </a:xfrm>
          <a:prstGeom prst="bentConnector3">
            <a:avLst>
              <a:gd name="adj1" fmla="val 52417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47582" y="3708390"/>
            <a:ext cx="1487717" cy="120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>
                <a:solidFill>
                  <a:schemeClr val="tx1"/>
                </a:solidFill>
                <a:latin typeface="Tahoma" charset="0"/>
              </a:rPr>
              <a:t>WSO2 ESB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Split/Iterate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DBLookup/Filter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Transform to MQ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Send</a:t>
            </a:r>
          </a:p>
          <a:p>
            <a:pPr algn="ctr">
              <a:lnSpc>
                <a:spcPct val="100000"/>
              </a:lnSpc>
              <a:buClrTx/>
              <a:buSzTx/>
              <a:buFontTx/>
              <a:buNone/>
            </a:pPr>
            <a:endParaRPr lang="en-US" sz="120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24593" name="mainfrm"/>
          <p:cNvSpPr>
            <a:spLocks noEditPoints="1" noChangeArrowheads="1"/>
          </p:cNvSpPr>
          <p:nvPr/>
        </p:nvSpPr>
        <p:spPr bwMode="auto">
          <a:xfrm>
            <a:off x="7773121" y="2514505"/>
            <a:ext cx="914400" cy="914496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0603 w 21600"/>
              <a:gd name="T9" fmla="*/ 21600 h 21600"/>
              <a:gd name="T10" fmla="*/ 10800 w 21600"/>
              <a:gd name="T11" fmla="*/ 21600 h 21600"/>
              <a:gd name="T12" fmla="*/ 1163 w 21600"/>
              <a:gd name="T13" fmla="*/ 21600 h 21600"/>
              <a:gd name="T14" fmla="*/ 0 w 21600"/>
              <a:gd name="T15" fmla="*/ 10800 h 21600"/>
              <a:gd name="T16" fmla="*/ 332 w 21600"/>
              <a:gd name="T17" fmla="*/ 22174 h 21600"/>
              <a:gd name="T18" fmla="*/ 21579 w 21600"/>
              <a:gd name="T19" fmla="*/ 279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21600" y="10885"/>
                </a:moveTo>
                <a:lnTo>
                  <a:pt x="21600" y="0"/>
                </a:lnTo>
                <a:lnTo>
                  <a:pt x="10634" y="0"/>
                </a:lnTo>
                <a:lnTo>
                  <a:pt x="0" y="0"/>
                </a:lnTo>
                <a:lnTo>
                  <a:pt x="0" y="10885"/>
                </a:lnTo>
                <a:lnTo>
                  <a:pt x="0" y="19729"/>
                </a:lnTo>
                <a:lnTo>
                  <a:pt x="1163" y="19729"/>
                </a:lnTo>
                <a:lnTo>
                  <a:pt x="1163" y="21600"/>
                </a:lnTo>
                <a:lnTo>
                  <a:pt x="10800" y="21600"/>
                </a:lnTo>
                <a:lnTo>
                  <a:pt x="20603" y="21600"/>
                </a:lnTo>
                <a:lnTo>
                  <a:pt x="20603" y="19729"/>
                </a:lnTo>
                <a:lnTo>
                  <a:pt x="21600" y="19729"/>
                </a:lnTo>
                <a:lnTo>
                  <a:pt x="21600" y="10885"/>
                </a:lnTo>
                <a:close/>
              </a:path>
              <a:path w="21600" h="21600" extrusionOk="0">
                <a:moveTo>
                  <a:pt x="1163" y="19729"/>
                </a:moveTo>
                <a:lnTo>
                  <a:pt x="4320" y="19729"/>
                </a:lnTo>
                <a:lnTo>
                  <a:pt x="16449" y="19729"/>
                </a:lnTo>
                <a:lnTo>
                  <a:pt x="20603" y="19729"/>
                </a:lnTo>
                <a:lnTo>
                  <a:pt x="1163" y="19729"/>
                </a:lnTo>
                <a:moveTo>
                  <a:pt x="1495" y="2381"/>
                </a:moveTo>
                <a:lnTo>
                  <a:pt x="2160" y="2381"/>
                </a:lnTo>
                <a:lnTo>
                  <a:pt x="4985" y="2381"/>
                </a:lnTo>
                <a:lnTo>
                  <a:pt x="5982" y="2381"/>
                </a:lnTo>
                <a:lnTo>
                  <a:pt x="1495" y="2381"/>
                </a:lnTo>
                <a:lnTo>
                  <a:pt x="1495" y="3402"/>
                </a:lnTo>
                <a:lnTo>
                  <a:pt x="2160" y="3402"/>
                </a:lnTo>
                <a:lnTo>
                  <a:pt x="4985" y="3402"/>
                </a:lnTo>
                <a:lnTo>
                  <a:pt x="5982" y="3402"/>
                </a:lnTo>
                <a:lnTo>
                  <a:pt x="1495" y="3402"/>
                </a:lnTo>
                <a:lnTo>
                  <a:pt x="1495" y="4422"/>
                </a:lnTo>
                <a:lnTo>
                  <a:pt x="2160" y="4422"/>
                </a:lnTo>
                <a:lnTo>
                  <a:pt x="4985" y="4422"/>
                </a:lnTo>
                <a:lnTo>
                  <a:pt x="5982" y="4422"/>
                </a:lnTo>
                <a:lnTo>
                  <a:pt x="1495" y="4422"/>
                </a:lnTo>
                <a:lnTo>
                  <a:pt x="1495" y="5443"/>
                </a:lnTo>
                <a:lnTo>
                  <a:pt x="2160" y="5443"/>
                </a:lnTo>
                <a:lnTo>
                  <a:pt x="4985" y="5443"/>
                </a:lnTo>
                <a:lnTo>
                  <a:pt x="5982" y="5443"/>
                </a:lnTo>
                <a:lnTo>
                  <a:pt x="1495" y="5443"/>
                </a:lnTo>
                <a:lnTo>
                  <a:pt x="1495" y="6463"/>
                </a:lnTo>
                <a:lnTo>
                  <a:pt x="2160" y="6463"/>
                </a:lnTo>
                <a:lnTo>
                  <a:pt x="4985" y="6463"/>
                </a:lnTo>
                <a:lnTo>
                  <a:pt x="5982" y="6463"/>
                </a:lnTo>
                <a:lnTo>
                  <a:pt x="1495" y="6463"/>
                </a:lnTo>
                <a:lnTo>
                  <a:pt x="1495" y="7483"/>
                </a:lnTo>
                <a:lnTo>
                  <a:pt x="2160" y="7483"/>
                </a:lnTo>
                <a:lnTo>
                  <a:pt x="4985" y="7483"/>
                </a:lnTo>
                <a:lnTo>
                  <a:pt x="5982" y="7483"/>
                </a:lnTo>
                <a:lnTo>
                  <a:pt x="1495" y="7483"/>
                </a:lnTo>
                <a:lnTo>
                  <a:pt x="1495" y="8504"/>
                </a:lnTo>
                <a:lnTo>
                  <a:pt x="2160" y="8504"/>
                </a:lnTo>
                <a:lnTo>
                  <a:pt x="4985" y="8504"/>
                </a:lnTo>
                <a:lnTo>
                  <a:pt x="5982" y="8504"/>
                </a:lnTo>
                <a:lnTo>
                  <a:pt x="1495" y="8504"/>
                </a:lnTo>
                <a:lnTo>
                  <a:pt x="1495" y="9524"/>
                </a:lnTo>
                <a:lnTo>
                  <a:pt x="2160" y="9524"/>
                </a:lnTo>
                <a:lnTo>
                  <a:pt x="4985" y="9524"/>
                </a:lnTo>
                <a:lnTo>
                  <a:pt x="5982" y="9524"/>
                </a:lnTo>
                <a:lnTo>
                  <a:pt x="1495" y="9524"/>
                </a:lnTo>
                <a:lnTo>
                  <a:pt x="1495" y="10545"/>
                </a:lnTo>
                <a:lnTo>
                  <a:pt x="2160" y="10545"/>
                </a:lnTo>
                <a:lnTo>
                  <a:pt x="4985" y="10545"/>
                </a:lnTo>
                <a:lnTo>
                  <a:pt x="5982" y="10545"/>
                </a:lnTo>
                <a:lnTo>
                  <a:pt x="1495" y="10545"/>
                </a:lnTo>
                <a:lnTo>
                  <a:pt x="1495" y="11565"/>
                </a:lnTo>
                <a:lnTo>
                  <a:pt x="2160" y="11565"/>
                </a:lnTo>
                <a:lnTo>
                  <a:pt x="4985" y="11565"/>
                </a:lnTo>
                <a:lnTo>
                  <a:pt x="5982" y="11565"/>
                </a:lnTo>
                <a:lnTo>
                  <a:pt x="1495" y="11565"/>
                </a:lnTo>
                <a:lnTo>
                  <a:pt x="1495" y="12586"/>
                </a:lnTo>
                <a:lnTo>
                  <a:pt x="2160" y="12586"/>
                </a:lnTo>
                <a:lnTo>
                  <a:pt x="4985" y="12586"/>
                </a:lnTo>
                <a:lnTo>
                  <a:pt x="5982" y="12586"/>
                </a:lnTo>
                <a:lnTo>
                  <a:pt x="1495" y="12586"/>
                </a:lnTo>
                <a:lnTo>
                  <a:pt x="1495" y="13606"/>
                </a:lnTo>
                <a:lnTo>
                  <a:pt x="2160" y="13606"/>
                </a:lnTo>
                <a:lnTo>
                  <a:pt x="4985" y="13606"/>
                </a:lnTo>
                <a:lnTo>
                  <a:pt x="5982" y="13606"/>
                </a:lnTo>
                <a:lnTo>
                  <a:pt x="1495" y="13606"/>
                </a:lnTo>
                <a:lnTo>
                  <a:pt x="1495" y="14627"/>
                </a:lnTo>
                <a:lnTo>
                  <a:pt x="2160" y="14627"/>
                </a:lnTo>
                <a:lnTo>
                  <a:pt x="4985" y="14627"/>
                </a:lnTo>
                <a:lnTo>
                  <a:pt x="5982" y="14627"/>
                </a:lnTo>
                <a:lnTo>
                  <a:pt x="1495" y="14627"/>
                </a:lnTo>
                <a:lnTo>
                  <a:pt x="1495" y="15647"/>
                </a:lnTo>
                <a:lnTo>
                  <a:pt x="2160" y="15647"/>
                </a:lnTo>
                <a:lnTo>
                  <a:pt x="4985" y="15647"/>
                </a:lnTo>
                <a:lnTo>
                  <a:pt x="5982" y="15647"/>
                </a:lnTo>
                <a:lnTo>
                  <a:pt x="1495" y="15647"/>
                </a:lnTo>
                <a:lnTo>
                  <a:pt x="1495" y="16668"/>
                </a:lnTo>
                <a:lnTo>
                  <a:pt x="2160" y="16668"/>
                </a:lnTo>
                <a:lnTo>
                  <a:pt x="4985" y="16668"/>
                </a:lnTo>
                <a:lnTo>
                  <a:pt x="5982" y="16668"/>
                </a:lnTo>
                <a:lnTo>
                  <a:pt x="1495" y="16668"/>
                </a:lnTo>
                <a:lnTo>
                  <a:pt x="1495" y="17688"/>
                </a:lnTo>
                <a:lnTo>
                  <a:pt x="2160" y="17688"/>
                </a:lnTo>
                <a:lnTo>
                  <a:pt x="4985" y="17688"/>
                </a:lnTo>
                <a:lnTo>
                  <a:pt x="5982" y="17688"/>
                </a:lnTo>
                <a:lnTo>
                  <a:pt x="1495" y="17688"/>
                </a:lnTo>
                <a:moveTo>
                  <a:pt x="1994" y="19729"/>
                </a:moveTo>
                <a:lnTo>
                  <a:pt x="1994" y="20069"/>
                </a:lnTo>
                <a:lnTo>
                  <a:pt x="1994" y="21260"/>
                </a:lnTo>
                <a:lnTo>
                  <a:pt x="1994" y="21600"/>
                </a:lnTo>
                <a:lnTo>
                  <a:pt x="1994" y="19729"/>
                </a:lnTo>
                <a:lnTo>
                  <a:pt x="2658" y="19729"/>
                </a:lnTo>
                <a:lnTo>
                  <a:pt x="2658" y="20069"/>
                </a:lnTo>
                <a:lnTo>
                  <a:pt x="2658" y="21260"/>
                </a:lnTo>
                <a:lnTo>
                  <a:pt x="2658" y="21600"/>
                </a:lnTo>
                <a:lnTo>
                  <a:pt x="2658" y="19729"/>
                </a:lnTo>
                <a:lnTo>
                  <a:pt x="3489" y="19729"/>
                </a:lnTo>
                <a:lnTo>
                  <a:pt x="3489" y="20069"/>
                </a:lnTo>
                <a:lnTo>
                  <a:pt x="3489" y="21260"/>
                </a:lnTo>
                <a:lnTo>
                  <a:pt x="3489" y="21600"/>
                </a:lnTo>
                <a:lnTo>
                  <a:pt x="3489" y="19729"/>
                </a:lnTo>
                <a:lnTo>
                  <a:pt x="4320" y="19729"/>
                </a:lnTo>
                <a:lnTo>
                  <a:pt x="4320" y="20069"/>
                </a:lnTo>
                <a:lnTo>
                  <a:pt x="4320" y="21260"/>
                </a:lnTo>
                <a:lnTo>
                  <a:pt x="4320" y="21600"/>
                </a:lnTo>
                <a:lnTo>
                  <a:pt x="4320" y="19729"/>
                </a:lnTo>
                <a:lnTo>
                  <a:pt x="5151" y="19729"/>
                </a:lnTo>
                <a:lnTo>
                  <a:pt x="5151" y="20069"/>
                </a:lnTo>
                <a:lnTo>
                  <a:pt x="5151" y="21260"/>
                </a:lnTo>
                <a:lnTo>
                  <a:pt x="5151" y="21600"/>
                </a:lnTo>
                <a:lnTo>
                  <a:pt x="5151" y="19729"/>
                </a:lnTo>
                <a:lnTo>
                  <a:pt x="5982" y="19729"/>
                </a:lnTo>
                <a:lnTo>
                  <a:pt x="5982" y="20069"/>
                </a:lnTo>
                <a:lnTo>
                  <a:pt x="5982" y="21260"/>
                </a:lnTo>
                <a:lnTo>
                  <a:pt x="5982" y="21600"/>
                </a:lnTo>
                <a:lnTo>
                  <a:pt x="5982" y="19729"/>
                </a:lnTo>
                <a:lnTo>
                  <a:pt x="6812" y="19729"/>
                </a:lnTo>
                <a:lnTo>
                  <a:pt x="6812" y="20069"/>
                </a:lnTo>
                <a:lnTo>
                  <a:pt x="6812" y="21260"/>
                </a:lnTo>
                <a:lnTo>
                  <a:pt x="6812" y="21600"/>
                </a:lnTo>
                <a:lnTo>
                  <a:pt x="6812" y="19729"/>
                </a:lnTo>
                <a:lnTo>
                  <a:pt x="7643" y="19729"/>
                </a:lnTo>
                <a:lnTo>
                  <a:pt x="7643" y="20069"/>
                </a:lnTo>
                <a:lnTo>
                  <a:pt x="7643" y="21260"/>
                </a:lnTo>
                <a:lnTo>
                  <a:pt x="7643" y="21600"/>
                </a:lnTo>
                <a:lnTo>
                  <a:pt x="7643" y="19729"/>
                </a:lnTo>
                <a:lnTo>
                  <a:pt x="8474" y="19729"/>
                </a:lnTo>
                <a:lnTo>
                  <a:pt x="8474" y="20069"/>
                </a:lnTo>
                <a:lnTo>
                  <a:pt x="8474" y="21260"/>
                </a:lnTo>
                <a:lnTo>
                  <a:pt x="8474" y="21600"/>
                </a:lnTo>
                <a:lnTo>
                  <a:pt x="8474" y="19729"/>
                </a:lnTo>
                <a:lnTo>
                  <a:pt x="9305" y="19729"/>
                </a:lnTo>
                <a:lnTo>
                  <a:pt x="9305" y="20069"/>
                </a:lnTo>
                <a:lnTo>
                  <a:pt x="9305" y="21260"/>
                </a:lnTo>
                <a:lnTo>
                  <a:pt x="9305" y="21600"/>
                </a:lnTo>
                <a:lnTo>
                  <a:pt x="9305" y="19729"/>
                </a:lnTo>
                <a:lnTo>
                  <a:pt x="10135" y="19729"/>
                </a:lnTo>
                <a:lnTo>
                  <a:pt x="10135" y="20069"/>
                </a:lnTo>
                <a:lnTo>
                  <a:pt x="10135" y="21260"/>
                </a:lnTo>
                <a:lnTo>
                  <a:pt x="10135" y="21600"/>
                </a:lnTo>
                <a:lnTo>
                  <a:pt x="10135" y="19729"/>
                </a:lnTo>
                <a:lnTo>
                  <a:pt x="10966" y="19729"/>
                </a:lnTo>
                <a:lnTo>
                  <a:pt x="10966" y="20069"/>
                </a:lnTo>
                <a:lnTo>
                  <a:pt x="10966" y="21260"/>
                </a:lnTo>
                <a:lnTo>
                  <a:pt x="10966" y="21600"/>
                </a:lnTo>
                <a:lnTo>
                  <a:pt x="10966" y="19729"/>
                </a:lnTo>
                <a:lnTo>
                  <a:pt x="11797" y="19729"/>
                </a:lnTo>
                <a:lnTo>
                  <a:pt x="11797" y="20069"/>
                </a:lnTo>
                <a:lnTo>
                  <a:pt x="11797" y="21260"/>
                </a:lnTo>
                <a:lnTo>
                  <a:pt x="11797" y="21600"/>
                </a:lnTo>
                <a:lnTo>
                  <a:pt x="11797" y="19729"/>
                </a:lnTo>
                <a:lnTo>
                  <a:pt x="12462" y="19729"/>
                </a:lnTo>
                <a:lnTo>
                  <a:pt x="12462" y="20069"/>
                </a:lnTo>
                <a:lnTo>
                  <a:pt x="12462" y="21260"/>
                </a:lnTo>
                <a:lnTo>
                  <a:pt x="12462" y="21600"/>
                </a:lnTo>
                <a:lnTo>
                  <a:pt x="12462" y="19729"/>
                </a:lnTo>
                <a:lnTo>
                  <a:pt x="13292" y="19729"/>
                </a:lnTo>
                <a:lnTo>
                  <a:pt x="13292" y="20069"/>
                </a:lnTo>
                <a:lnTo>
                  <a:pt x="13292" y="21260"/>
                </a:lnTo>
                <a:lnTo>
                  <a:pt x="13292" y="21600"/>
                </a:lnTo>
                <a:lnTo>
                  <a:pt x="13292" y="19729"/>
                </a:lnTo>
                <a:lnTo>
                  <a:pt x="14123" y="19729"/>
                </a:lnTo>
                <a:lnTo>
                  <a:pt x="14123" y="20069"/>
                </a:lnTo>
                <a:lnTo>
                  <a:pt x="14123" y="21260"/>
                </a:lnTo>
                <a:lnTo>
                  <a:pt x="14123" y="21600"/>
                </a:lnTo>
                <a:lnTo>
                  <a:pt x="14123" y="19729"/>
                </a:lnTo>
                <a:lnTo>
                  <a:pt x="14954" y="19729"/>
                </a:lnTo>
                <a:lnTo>
                  <a:pt x="14954" y="20069"/>
                </a:lnTo>
                <a:lnTo>
                  <a:pt x="14954" y="21260"/>
                </a:lnTo>
                <a:lnTo>
                  <a:pt x="14954" y="21600"/>
                </a:lnTo>
                <a:lnTo>
                  <a:pt x="14954" y="19729"/>
                </a:lnTo>
                <a:lnTo>
                  <a:pt x="15785" y="19729"/>
                </a:lnTo>
                <a:lnTo>
                  <a:pt x="15785" y="20069"/>
                </a:lnTo>
                <a:lnTo>
                  <a:pt x="15785" y="21260"/>
                </a:lnTo>
                <a:lnTo>
                  <a:pt x="15785" y="21600"/>
                </a:lnTo>
                <a:lnTo>
                  <a:pt x="15785" y="19729"/>
                </a:lnTo>
                <a:lnTo>
                  <a:pt x="16615" y="19729"/>
                </a:lnTo>
                <a:lnTo>
                  <a:pt x="16615" y="20069"/>
                </a:lnTo>
                <a:lnTo>
                  <a:pt x="16615" y="21260"/>
                </a:lnTo>
                <a:lnTo>
                  <a:pt x="16615" y="21600"/>
                </a:lnTo>
                <a:lnTo>
                  <a:pt x="16615" y="19729"/>
                </a:lnTo>
                <a:lnTo>
                  <a:pt x="17446" y="19729"/>
                </a:lnTo>
                <a:lnTo>
                  <a:pt x="17446" y="20069"/>
                </a:lnTo>
                <a:lnTo>
                  <a:pt x="17446" y="21260"/>
                </a:lnTo>
                <a:lnTo>
                  <a:pt x="17446" y="21600"/>
                </a:lnTo>
                <a:lnTo>
                  <a:pt x="17446" y="19729"/>
                </a:lnTo>
                <a:lnTo>
                  <a:pt x="18277" y="19729"/>
                </a:lnTo>
                <a:lnTo>
                  <a:pt x="18277" y="20069"/>
                </a:lnTo>
                <a:lnTo>
                  <a:pt x="18277" y="21260"/>
                </a:lnTo>
                <a:lnTo>
                  <a:pt x="18277" y="21600"/>
                </a:lnTo>
                <a:lnTo>
                  <a:pt x="18277" y="19729"/>
                </a:lnTo>
                <a:lnTo>
                  <a:pt x="19108" y="19729"/>
                </a:lnTo>
                <a:lnTo>
                  <a:pt x="19108" y="20069"/>
                </a:lnTo>
                <a:lnTo>
                  <a:pt x="19108" y="21260"/>
                </a:lnTo>
                <a:lnTo>
                  <a:pt x="19108" y="21600"/>
                </a:lnTo>
                <a:lnTo>
                  <a:pt x="19108" y="19729"/>
                </a:lnTo>
                <a:lnTo>
                  <a:pt x="19938" y="19729"/>
                </a:lnTo>
                <a:lnTo>
                  <a:pt x="19938" y="20069"/>
                </a:lnTo>
                <a:lnTo>
                  <a:pt x="19938" y="21260"/>
                </a:lnTo>
                <a:lnTo>
                  <a:pt x="19938" y="21600"/>
                </a:lnTo>
                <a:lnTo>
                  <a:pt x="19938" y="19729"/>
                </a:lnTo>
                <a:moveTo>
                  <a:pt x="1495" y="1531"/>
                </a:moveTo>
                <a:lnTo>
                  <a:pt x="5982" y="1531"/>
                </a:lnTo>
                <a:lnTo>
                  <a:pt x="5982" y="18539"/>
                </a:lnTo>
                <a:lnTo>
                  <a:pt x="1495" y="18539"/>
                </a:lnTo>
                <a:lnTo>
                  <a:pt x="1495" y="1531"/>
                </a:lnTo>
                <a:moveTo>
                  <a:pt x="7311" y="1531"/>
                </a:moveTo>
                <a:lnTo>
                  <a:pt x="7975" y="1531"/>
                </a:lnTo>
                <a:lnTo>
                  <a:pt x="7975" y="8334"/>
                </a:lnTo>
                <a:lnTo>
                  <a:pt x="7311" y="8334"/>
                </a:lnTo>
                <a:lnTo>
                  <a:pt x="7311" y="1531"/>
                </a:lnTo>
                <a:moveTo>
                  <a:pt x="7145" y="9865"/>
                </a:moveTo>
                <a:lnTo>
                  <a:pt x="8142" y="9865"/>
                </a:lnTo>
                <a:lnTo>
                  <a:pt x="8142" y="10715"/>
                </a:lnTo>
                <a:lnTo>
                  <a:pt x="7145" y="10715"/>
                </a:lnTo>
                <a:lnTo>
                  <a:pt x="7145" y="9865"/>
                </a:lnTo>
                <a:moveTo>
                  <a:pt x="8972" y="1531"/>
                </a:moveTo>
                <a:lnTo>
                  <a:pt x="12462" y="1531"/>
                </a:lnTo>
                <a:lnTo>
                  <a:pt x="12462" y="5443"/>
                </a:lnTo>
                <a:lnTo>
                  <a:pt x="8972" y="5443"/>
                </a:lnTo>
                <a:lnTo>
                  <a:pt x="8972" y="1531"/>
                </a:lnTo>
                <a:moveTo>
                  <a:pt x="13625" y="1531"/>
                </a:moveTo>
                <a:lnTo>
                  <a:pt x="20271" y="1531"/>
                </a:lnTo>
                <a:lnTo>
                  <a:pt x="20271" y="5443"/>
                </a:lnTo>
                <a:lnTo>
                  <a:pt x="13625" y="5443"/>
                </a:lnTo>
                <a:lnTo>
                  <a:pt x="13625" y="1531"/>
                </a:lnTo>
                <a:moveTo>
                  <a:pt x="18609" y="6463"/>
                </a:moveTo>
                <a:lnTo>
                  <a:pt x="20437" y="6463"/>
                </a:lnTo>
                <a:lnTo>
                  <a:pt x="20437" y="10885"/>
                </a:lnTo>
                <a:lnTo>
                  <a:pt x="18609" y="10885"/>
                </a:lnTo>
                <a:lnTo>
                  <a:pt x="18609" y="6463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1420" tIns="45711" rIns="91420" bIns="45711"/>
          <a:lstStyle/>
          <a:p>
            <a:pPr algn="ctr" defTabSz="914414"/>
            <a:r>
              <a:rPr lang="en-US" sz="1200" b="1"/>
              <a:t>Existing System</a:t>
            </a:r>
          </a:p>
        </p:txBody>
      </p:sp>
      <p:cxnSp>
        <p:nvCxnSpPr>
          <p:cNvPr id="24594" name="AutoShape 18"/>
          <p:cNvCxnSpPr>
            <a:cxnSpLocks noChangeShapeType="1"/>
            <a:stCxn id="24584" idx="3"/>
            <a:endCxn id="24593" idx="7"/>
          </p:cNvCxnSpPr>
          <p:nvPr/>
        </p:nvCxnSpPr>
        <p:spPr bwMode="auto">
          <a:xfrm>
            <a:off x="4871520" y="2962391"/>
            <a:ext cx="2901600" cy="10081"/>
          </a:xfrm>
          <a:prstGeom prst="bentConnector3">
            <a:avLst>
              <a:gd name="adj1" fmla="val 52704"/>
            </a:avLst>
          </a:prstGeom>
          <a:noFill/>
          <a:ln w="9525">
            <a:solidFill>
              <a:schemeClr val="tx1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5623200" y="2698844"/>
            <a:ext cx="929020" cy="2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0" tIns="45711" rIns="91420" bIns="45711">
            <a:spAutoFit/>
          </a:bodyPr>
          <a:lstStyle>
            <a:lvl1pPr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503238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008063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511300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16125" defTabSz="1008063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4733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305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3877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44925" defTabSz="10080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defRPr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sz="1200" b="1">
                <a:solidFill>
                  <a:schemeClr val="tx1"/>
                </a:solidFill>
                <a:latin typeface="Tahoma" charset="0"/>
              </a:rPr>
              <a:t>XML/JMS</a:t>
            </a:r>
          </a:p>
        </p:txBody>
      </p:sp>
    </p:spTree>
    <p:extLst>
      <p:ext uri="{BB962C8B-B14F-4D97-AF65-F5344CB8AC3E}">
        <p14:creationId xmlns:p14="http://schemas.microsoft.com/office/powerpoint/2010/main" val="305993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EAI</a:t>
            </a:r>
            <a:endParaRPr lang="en-US" dirty="0"/>
          </a:p>
        </p:txBody>
      </p:sp>
      <p:sp>
        <p:nvSpPr>
          <p:cNvPr id="4" name="Plaque 3"/>
          <p:cNvSpPr/>
          <p:nvPr/>
        </p:nvSpPr>
        <p:spPr>
          <a:xfrm>
            <a:off x="3390900" y="2768600"/>
            <a:ext cx="2374900" cy="2133600"/>
          </a:xfrm>
          <a:prstGeom prst="plaqu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Hub</a:t>
            </a:r>
            <a:endParaRPr lang="en-US" sz="5400" dirty="0"/>
          </a:p>
        </p:txBody>
      </p:sp>
      <p:sp>
        <p:nvSpPr>
          <p:cNvPr id="5" name="Octagon 4"/>
          <p:cNvSpPr/>
          <p:nvPr/>
        </p:nvSpPr>
        <p:spPr>
          <a:xfrm>
            <a:off x="4572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ctagon 5"/>
          <p:cNvSpPr/>
          <p:nvPr/>
        </p:nvSpPr>
        <p:spPr>
          <a:xfrm>
            <a:off x="4572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ctagon 7"/>
          <p:cNvSpPr/>
          <p:nvPr/>
        </p:nvSpPr>
        <p:spPr>
          <a:xfrm>
            <a:off x="7340600" y="49022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ctagon 8"/>
          <p:cNvSpPr/>
          <p:nvPr/>
        </p:nvSpPr>
        <p:spPr>
          <a:xfrm>
            <a:off x="7340600" y="1231900"/>
            <a:ext cx="1524000" cy="1536700"/>
          </a:xfrm>
          <a:prstGeom prst="oc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-Up Arrow 9"/>
          <p:cNvSpPr/>
          <p:nvPr/>
        </p:nvSpPr>
        <p:spPr>
          <a:xfrm>
            <a:off x="1981200" y="4902200"/>
            <a:ext cx="23876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Up Arrow 10"/>
          <p:cNvSpPr/>
          <p:nvPr/>
        </p:nvSpPr>
        <p:spPr>
          <a:xfrm flipH="1">
            <a:off x="4864100" y="4914900"/>
            <a:ext cx="2463800" cy="10414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Up Arrow 11"/>
          <p:cNvSpPr/>
          <p:nvPr/>
        </p:nvSpPr>
        <p:spPr>
          <a:xfrm flipV="1">
            <a:off x="1993900" y="1714500"/>
            <a:ext cx="23876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Up Arrow 12"/>
          <p:cNvSpPr/>
          <p:nvPr/>
        </p:nvSpPr>
        <p:spPr>
          <a:xfrm flipH="1" flipV="1">
            <a:off x="4876800" y="1727200"/>
            <a:ext cx="2463800" cy="1016000"/>
          </a:xfrm>
          <a:prstGeom prst="lef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44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EAI 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integration models still uses the “hub model” today (even with an ESB)</a:t>
            </a:r>
          </a:p>
          <a:p>
            <a:pPr lvl="1"/>
            <a:r>
              <a:rPr lang="en-US" dirty="0" smtClean="0"/>
              <a:t>Most vendors renamed their hub to ESB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Well understood pattern</a:t>
            </a:r>
          </a:p>
          <a:p>
            <a:pPr lvl="1"/>
            <a:r>
              <a:rPr lang="en-US" dirty="0" smtClean="0"/>
              <a:t>Easy to manage</a:t>
            </a:r>
          </a:p>
          <a:p>
            <a:r>
              <a:rPr lang="en-US" dirty="0" smtClean="0"/>
              <a:t>Why not?</a:t>
            </a:r>
          </a:p>
          <a:p>
            <a:pPr lvl="1"/>
            <a:r>
              <a:rPr lang="en-US" dirty="0" smtClean="0"/>
              <a:t>Too many meetings with the “EAI Hub </a:t>
            </a:r>
            <a:r>
              <a:rPr lang="en-US" dirty="0"/>
              <a:t>T</a:t>
            </a:r>
            <a:r>
              <a:rPr lang="en-US" dirty="0" smtClean="0"/>
              <a:t>eam”</a:t>
            </a:r>
            <a:endParaRPr lang="en-US" dirty="0"/>
          </a:p>
          <a:p>
            <a:pPr lvl="1"/>
            <a:r>
              <a:rPr lang="en-US" dirty="0" smtClean="0"/>
              <a:t>Too centrally managed (MQSI experiences)</a:t>
            </a:r>
          </a:p>
        </p:txBody>
      </p:sp>
    </p:spTree>
    <p:extLst>
      <p:ext uri="{BB962C8B-B14F-4D97-AF65-F5344CB8AC3E}">
        <p14:creationId xmlns:p14="http://schemas.microsoft.com/office/powerpoint/2010/main" val="294566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9382"/>
            <a:ext cx="7633757" cy="5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7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70" y="1052309"/>
            <a:ext cx="9145440" cy="525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Hub approach with an ESB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791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238"/>
            <a:ext cx="8229600" cy="1143000"/>
          </a:xfrm>
        </p:spPr>
        <p:txBody>
          <a:bodyPr/>
          <a:lstStyle/>
          <a:p>
            <a:r>
              <a:rPr lang="en-US" dirty="0" smtClean="0"/>
              <a:t>“Message Oriented Middleware”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36" y="1417638"/>
            <a:ext cx="7925880" cy="4512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78765" y="5930126"/>
            <a:ext cx="41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http://www.flickr.com/photos/robeast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/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4619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Decouple message producers from consumers</a:t>
            </a:r>
          </a:p>
          <a:p>
            <a:pPr lvl="1"/>
            <a:r>
              <a:rPr lang="en-US" dirty="0" smtClean="0"/>
              <a:t>Decoupled in addressing </a:t>
            </a:r>
            <a:r>
              <a:rPr lang="en-US" i="1" dirty="0" smtClean="0"/>
              <a:t>and</a:t>
            </a:r>
            <a:r>
              <a:rPr lang="en-US" dirty="0" smtClean="0"/>
              <a:t> in time</a:t>
            </a:r>
          </a:p>
          <a:p>
            <a:r>
              <a:rPr lang="en-US" dirty="0" smtClean="0"/>
              <a:t>Not inherently decoupled in message format</a:t>
            </a:r>
          </a:p>
          <a:p>
            <a:pPr lvl="1"/>
            <a:r>
              <a:rPr lang="en-US" dirty="0" smtClean="0"/>
              <a:t>Though in many cases that too</a:t>
            </a:r>
          </a:p>
          <a:p>
            <a:r>
              <a:rPr lang="en-US" dirty="0" smtClean="0"/>
              <a:t>One-way asynchronous messages</a:t>
            </a:r>
          </a:p>
          <a:p>
            <a:pPr lvl="1"/>
            <a:r>
              <a:rPr lang="en-US" dirty="0" smtClean="0"/>
              <a:t>But request-reply possible using “Reply Queues”</a:t>
            </a:r>
          </a:p>
          <a:p>
            <a:r>
              <a:rPr lang="en-US" dirty="0" smtClean="0"/>
              <a:t>Usually used with reliable delivery</a:t>
            </a:r>
          </a:p>
        </p:txBody>
      </p:sp>
    </p:spTree>
    <p:extLst>
      <p:ext uri="{BB962C8B-B14F-4D97-AF65-F5344CB8AC3E}">
        <p14:creationId xmlns:p14="http://schemas.microsoft.com/office/powerpoint/2010/main" val="2482590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Queued Transaction Processing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25689" y="1801156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A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803443" y="3459775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DB1</a:t>
            </a:r>
            <a:endParaRPr lang="en-US" dirty="0"/>
          </a:p>
        </p:txBody>
      </p:sp>
      <p:sp>
        <p:nvSpPr>
          <p:cNvPr id="6" name="Chevron 5"/>
          <p:cNvSpPr/>
          <p:nvPr/>
        </p:nvSpPr>
        <p:spPr>
          <a:xfrm>
            <a:off x="4483719" y="1801156"/>
            <a:ext cx="1879015" cy="9459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Queue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06653" y="1417638"/>
            <a:ext cx="3952411" cy="45818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3396" y="3187658"/>
            <a:ext cx="1913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1:</a:t>
            </a:r>
          </a:p>
          <a:p>
            <a:r>
              <a:rPr lang="en-US" dirty="0" smtClean="0"/>
              <a:t>Add entry to DB1</a:t>
            </a:r>
          </a:p>
          <a:p>
            <a:r>
              <a:rPr lang="en-US" dirty="0" err="1" smtClean="0"/>
              <a:t>Enqueue</a:t>
            </a:r>
            <a:r>
              <a:rPr lang="en-US" dirty="0" smtClean="0"/>
              <a:t> Message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2"/>
            <a:endCxn id="5" idx="1"/>
          </p:cNvCxnSpPr>
          <p:nvPr/>
        </p:nvCxnSpPr>
        <p:spPr>
          <a:xfrm>
            <a:off x="1269955" y="2747087"/>
            <a:ext cx="19440" cy="7126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6" idx="1"/>
          </p:cNvCxnSpPr>
          <p:nvPr/>
        </p:nvCxnSpPr>
        <p:spPr>
          <a:xfrm>
            <a:off x="1814221" y="2274122"/>
            <a:ext cx="31424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362734" y="4703739"/>
            <a:ext cx="1088532" cy="94593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System 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18" name="Can 17"/>
          <p:cNvSpPr/>
          <p:nvPr/>
        </p:nvSpPr>
        <p:spPr>
          <a:xfrm>
            <a:off x="4325112" y="4545148"/>
            <a:ext cx="971904" cy="12439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cxnSp>
        <p:nvCxnSpPr>
          <p:cNvPr id="20" name="Elbow Connector 19"/>
          <p:cNvCxnSpPr>
            <a:stCxn id="6" idx="3"/>
            <a:endCxn id="17" idx="0"/>
          </p:cNvCxnSpPr>
          <p:nvPr/>
        </p:nvCxnSpPr>
        <p:spPr>
          <a:xfrm>
            <a:off x="6362734" y="2274122"/>
            <a:ext cx="544266" cy="242961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1"/>
            <a:endCxn id="18" idx="4"/>
          </p:cNvCxnSpPr>
          <p:nvPr/>
        </p:nvCxnSpPr>
        <p:spPr>
          <a:xfrm flipH="1" flipV="1">
            <a:off x="5297016" y="5167130"/>
            <a:ext cx="1065718" cy="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687954" y="3187658"/>
            <a:ext cx="191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Transaction 2:</a:t>
            </a:r>
          </a:p>
          <a:p>
            <a:r>
              <a:rPr lang="en-US" dirty="0" smtClean="0"/>
              <a:t>Add entry to DB2</a:t>
            </a:r>
          </a:p>
          <a:p>
            <a:r>
              <a:rPr lang="en-US" dirty="0" err="1" smtClean="0"/>
              <a:t>Dequeue</a:t>
            </a:r>
            <a:r>
              <a:rPr lang="en-US" dirty="0" smtClean="0"/>
              <a:t> Message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57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03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AMQP</a:t>
            </a:r>
            <a:br>
              <a:rPr lang="en-US" dirty="0" smtClean="0"/>
            </a:br>
            <a:r>
              <a:rPr lang="en-US" sz="2200" dirty="0" smtClean="0"/>
              <a:t>Advanced Message Queuing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Emerged out of JP Morgan</a:t>
            </a:r>
          </a:p>
          <a:p>
            <a:pPr lvl="1"/>
            <a:r>
              <a:rPr lang="en-US" dirty="0" smtClean="0"/>
              <a:t>Wanted an open source/open standard alternative to proprietary (e.g. </a:t>
            </a:r>
            <a:r>
              <a:rPr lang="en-US" dirty="0" err="1" smtClean="0"/>
              <a:t>MQSeries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Standardized at OASIS</a:t>
            </a:r>
          </a:p>
          <a:p>
            <a:pPr lvl="1"/>
            <a:r>
              <a:rPr lang="en-US" dirty="0" smtClean="0"/>
              <a:t>Multiple Open Source implementations</a:t>
            </a:r>
          </a:p>
          <a:p>
            <a:pPr lvl="2"/>
            <a:r>
              <a:rPr lang="en-US" dirty="0" err="1" smtClean="0"/>
              <a:t>RabbitMQ</a:t>
            </a:r>
            <a:r>
              <a:rPr lang="en-US" dirty="0" smtClean="0"/>
              <a:t>, Apache </a:t>
            </a:r>
            <a:r>
              <a:rPr lang="en-US" dirty="0" err="1" smtClean="0"/>
              <a:t>Qpid</a:t>
            </a:r>
            <a:r>
              <a:rPr lang="en-US" dirty="0" smtClean="0"/>
              <a:t>, WSO2 Message Broker,</a:t>
            </a:r>
            <a:br>
              <a:rPr lang="en-US" dirty="0" smtClean="0"/>
            </a:br>
            <a:r>
              <a:rPr lang="en-US" dirty="0" smtClean="0"/>
              <a:t>Apache Apollo, Apache </a:t>
            </a:r>
            <a:r>
              <a:rPr lang="en-US" dirty="0" err="1" smtClean="0"/>
              <a:t>ActiveMQ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Used widely e.g. in </a:t>
            </a:r>
            <a:r>
              <a:rPr lang="en-US" dirty="0" err="1" smtClean="0"/>
              <a:t>OpenStack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0848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MQTT</a:t>
            </a:r>
            <a:br>
              <a:rPr lang="en-US" dirty="0" smtClean="0"/>
            </a:br>
            <a:r>
              <a:rPr lang="en-US" sz="2700" strike="sngStrike" dirty="0" smtClean="0"/>
              <a:t>Message Queuing Telemetry Transport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lightweight messaging pub/sub system</a:t>
            </a:r>
          </a:p>
          <a:p>
            <a:r>
              <a:rPr lang="en-US" dirty="0" smtClean="0"/>
              <a:t>Built for SCADA, M2M, </a:t>
            </a:r>
            <a:r>
              <a:rPr lang="en-US" dirty="0" err="1" smtClean="0"/>
              <a:t>IoT</a:t>
            </a:r>
            <a:endParaRPr lang="en-US" dirty="0" smtClean="0"/>
          </a:p>
          <a:p>
            <a:r>
              <a:rPr lang="en-US" dirty="0" smtClean="0"/>
              <a:t>Being </a:t>
            </a:r>
            <a:r>
              <a:rPr lang="en-US" dirty="0" err="1" smtClean="0"/>
              <a:t>standardised</a:t>
            </a:r>
            <a:r>
              <a:rPr lang="en-US" dirty="0" smtClean="0"/>
              <a:t> at OASIS MQTT TC</a:t>
            </a:r>
          </a:p>
          <a:p>
            <a:pPr lvl="1"/>
            <a:r>
              <a:rPr lang="en-US" dirty="0" smtClean="0"/>
              <a:t>Close to being done</a:t>
            </a:r>
          </a:p>
          <a:p>
            <a:pPr lvl="1"/>
            <a:r>
              <a:rPr lang="en-US" dirty="0" smtClean="0"/>
              <a:t>No wire changes from 3.1</a:t>
            </a:r>
          </a:p>
          <a:p>
            <a:r>
              <a:rPr lang="en-US" dirty="0" smtClean="0"/>
              <a:t>Big effort in the Eclipse </a:t>
            </a:r>
            <a:r>
              <a:rPr lang="en-US" dirty="0" err="1" smtClean="0"/>
              <a:t>Paho</a:t>
            </a:r>
            <a:r>
              <a:rPr lang="en-US" dirty="0" smtClean="0"/>
              <a:t> / M2M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070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43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84620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Policies</a:t>
            </a:r>
          </a:p>
          <a:p>
            <a:pPr lvl="1"/>
            <a:r>
              <a:rPr lang="en-US" dirty="0" smtClean="0"/>
              <a:t>Security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03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373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Calisto MT"/>
                <a:cs typeface="Calisto MT"/>
              </a:rPr>
              <a:t>yjv</a:t>
            </a:r>
            <a:r>
              <a:rPr lang="en-US" dirty="0">
                <a:solidFill>
                  <a:schemeClr val="bg1"/>
                </a:solidFill>
                <a:latin typeface="Calisto MT"/>
                <a:cs typeface="Calisto M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3522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083333"/>
            <a:ext cx="9144000" cy="5628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9396" y="2124856"/>
            <a:ext cx="8269121" cy="702519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9396" y="2979775"/>
            <a:ext cx="8269121" cy="70251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9396" y="3834694"/>
            <a:ext cx="8269121" cy="70251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9396" y="4689613"/>
            <a:ext cx="8269121" cy="702519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9396" y="5544532"/>
            <a:ext cx="8269121" cy="702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4815" y="5677630"/>
            <a:ext cx="757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 </a:t>
            </a:r>
          </a:p>
          <a:p>
            <a:r>
              <a:rPr lang="en-US" sz="1100" dirty="0" smtClean="0"/>
              <a:t>Of Record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6392" y="4798128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Data</a:t>
            </a:r>
          </a:p>
          <a:p>
            <a:pPr algn="ctr"/>
            <a:r>
              <a:rPr lang="en-US" sz="1100" dirty="0" err="1" smtClean="0"/>
              <a:t>Virt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49217" y="4006269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SOA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97622" y="3172441"/>
            <a:ext cx="374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API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92731" y="2280995"/>
            <a:ext cx="796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Systems</a:t>
            </a:r>
          </a:p>
          <a:p>
            <a:pPr algn="ctr"/>
            <a:r>
              <a:rPr lang="en-US" sz="1100" dirty="0" smtClean="0"/>
              <a:t>Of </a:t>
            </a:r>
            <a:r>
              <a:rPr lang="en-US" sz="1100" dirty="0" err="1" smtClean="0"/>
              <a:t>Engmnt</a:t>
            </a:r>
            <a:endParaRPr lang="en-US" sz="1100" dirty="0"/>
          </a:p>
        </p:txBody>
      </p:sp>
      <p:sp>
        <p:nvSpPr>
          <p:cNvPr id="14" name="Rounded Rectangle 13"/>
          <p:cNvSpPr/>
          <p:nvPr/>
        </p:nvSpPr>
        <p:spPr>
          <a:xfrm>
            <a:off x="1124857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74686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24515" y="1173240"/>
            <a:ext cx="2126342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693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3526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857" y="1158254"/>
            <a:ext cx="656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Develop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781186" y="1155659"/>
            <a:ext cx="599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Publish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3514" y="1153064"/>
            <a:ext cx="1440771" cy="2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Consume and Run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0857" y="1158254"/>
            <a:ext cx="1440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Secure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51461" y="1150469"/>
            <a:ext cx="1440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Monitor and</a:t>
            </a:r>
          </a:p>
          <a:p>
            <a:pPr algn="ctr"/>
            <a:r>
              <a:rPr lang="en-US" sz="1100" dirty="0" smtClean="0"/>
              <a:t>Manage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1209524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99066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Mobile Apps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9524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SDKs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9524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 Tooling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9524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Taxonomy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Ontology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09524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Legacy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4723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Public / Private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App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23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4723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Governance Registry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74723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Registry and Governance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74723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Traditional Documentation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54059" y="2225525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SSO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54059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Access 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54059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Access Control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54059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Directory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28981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 Management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28981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Analytics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8981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Analytics Monitor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8981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Analytics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Big Data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28981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99067" y="3067264"/>
            <a:ext cx="3299542" cy="1533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Gateway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99066" y="3866214"/>
            <a:ext cx="1944913" cy="170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Enterprise API Gateway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99066" y="4739997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Services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67107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SAP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24352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Portal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57047" y="2489993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Web Access </a:t>
            </a:r>
            <a:r>
              <a:rPr lang="en-US" sz="900" dirty="0" err="1" smtClean="0">
                <a:solidFill>
                  <a:schemeClr val="tx1"/>
                </a:solidFill>
              </a:rPr>
              <a:t>Mgt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02054" y="3300424"/>
            <a:ext cx="1944913" cy="176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MBaaS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57047" y="3300425"/>
            <a:ext cx="1041561" cy="1766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OAuth2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02055" y="4075314"/>
            <a:ext cx="913649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Orchestration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24352" y="4084465"/>
            <a:ext cx="916638" cy="1999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Workflow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9066" y="4316773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RT Stream </a:t>
            </a:r>
            <a:r>
              <a:rPr lang="en-US" sz="600" dirty="0" err="1" smtClean="0">
                <a:solidFill>
                  <a:schemeClr val="tx1"/>
                </a:solidFill>
              </a:rPr>
              <a:t>Proc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30329" y="4307094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ESB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3630" y="4993731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 Cache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1670" y="5887269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Oracle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17051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MF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22031" y="588398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CICS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64291" y="56458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 smtClean="0">
                <a:solidFill>
                  <a:schemeClr val="tx1"/>
                </a:solidFill>
              </a:rPr>
              <a:t>P’Soft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69271" y="58889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IBM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311531" y="565082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Legacy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16511" y="58939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CRM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6" y="1445498"/>
            <a:ext cx="602798" cy="6027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33" y="1536762"/>
            <a:ext cx="499776" cy="49977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80" y="1419864"/>
            <a:ext cx="638078" cy="6409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45" y="1445498"/>
            <a:ext cx="591040" cy="5910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89" y="1452543"/>
            <a:ext cx="544641" cy="5446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934" y="1550163"/>
            <a:ext cx="486375" cy="48637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902055" y="5247465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Adapter Layer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457200" y="1335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End-to-End Architecture and Functional Requirements</a:t>
            </a:r>
            <a:br>
              <a:rPr lang="en-US" sz="2800" dirty="0" smtClean="0"/>
            </a:br>
            <a:r>
              <a:rPr lang="en-US" sz="2800" dirty="0" smtClean="0"/>
              <a:t>for a Connected Business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698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8444"/>
            <a:ext cx="8229600" cy="1143000"/>
          </a:xfrm>
        </p:spPr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400" dirty="0" smtClean="0"/>
              <a:t>One consumer per service</a:t>
            </a:r>
          </a:p>
        </p:txBody>
      </p:sp>
    </p:spTree>
    <p:extLst>
      <p:ext uri="{BB962C8B-B14F-4D97-AF65-F5344CB8AC3E}">
        <p14:creationId xmlns:p14="http://schemas.microsoft.com/office/powerpoint/2010/main" val="4153780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“Just buy an ESB from me”</a:t>
            </a:r>
          </a:p>
        </p:txBody>
      </p:sp>
    </p:spTree>
    <p:extLst>
      <p:ext uri="{BB962C8B-B14F-4D97-AF65-F5344CB8AC3E}">
        <p14:creationId xmlns:p14="http://schemas.microsoft.com/office/powerpoint/2010/main" val="276871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 failures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800" dirty="0" smtClean="0"/>
              <a:t>Vendor Driven Architecture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8472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soa</a:t>
            </a:r>
            <a:r>
              <a:rPr lang="en-US" dirty="0" smtClean="0"/>
              <a:t>” successes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999" y="2101069"/>
            <a:ext cx="2172637" cy="217263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07115" y="1600200"/>
            <a:ext cx="4110627" cy="1340422"/>
            <a:chOff x="907115" y="1600200"/>
            <a:chExt cx="4110627" cy="13404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15" y="1600200"/>
              <a:ext cx="4110627" cy="134042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99705" y="2333170"/>
              <a:ext cx="1318037" cy="60745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77" y="3826241"/>
            <a:ext cx="5236056" cy="140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6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700"/>
            <a:ext cx="9144000" cy="60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2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ESB/SOA model isn’t just EAI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Policy based </a:t>
            </a:r>
          </a:p>
          <a:p>
            <a:pPr lvl="1"/>
            <a:r>
              <a:rPr lang="en-US" dirty="0" smtClean="0"/>
              <a:t>XACML, Throttling Policy,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eBay’s Internal Service Router</a:t>
            </a:r>
          </a:p>
          <a:p>
            <a:r>
              <a:rPr lang="en-US" dirty="0" smtClean="0"/>
              <a:t>Independent management </a:t>
            </a:r>
          </a:p>
          <a:p>
            <a:pPr lvl="1"/>
            <a:r>
              <a:rPr lang="en-US" dirty="0" smtClean="0"/>
              <a:t>Loose coupling of configuration</a:t>
            </a:r>
          </a:p>
          <a:p>
            <a:pPr lvl="1"/>
            <a:r>
              <a:rPr lang="en-US" dirty="0" smtClean="0"/>
              <a:t>Hot deploy / re-deploy / continuous delivery</a:t>
            </a:r>
          </a:p>
          <a:p>
            <a:r>
              <a:rPr lang="en-US" dirty="0" smtClean="0"/>
              <a:t>Governance </a:t>
            </a:r>
          </a:p>
          <a:p>
            <a:pPr lvl="1"/>
            <a:r>
              <a:rPr lang="en-US" dirty="0" smtClean="0"/>
              <a:t>Lifecycle and Dependency management</a:t>
            </a:r>
          </a:p>
          <a:p>
            <a:pPr lvl="1"/>
            <a:r>
              <a:rPr lang="en-US" dirty="0" smtClean="0"/>
              <a:t>Analysis and reporting on the meta-model</a:t>
            </a:r>
          </a:p>
          <a:p>
            <a:r>
              <a:rPr lang="en-US" dirty="0" smtClean="0"/>
              <a:t>Non-blocking asynchronous routing</a:t>
            </a:r>
          </a:p>
          <a:p>
            <a:r>
              <a:rPr lang="en-US" dirty="0" smtClean="0"/>
              <a:t>Distributed architecture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8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!=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SOA’s that don’t use Web Services</a:t>
            </a:r>
          </a:p>
          <a:p>
            <a:pPr lvl="1"/>
            <a:r>
              <a:rPr lang="en-US" dirty="0" smtClean="0"/>
              <a:t>We will see some in the case studies…</a:t>
            </a:r>
          </a:p>
          <a:p>
            <a:r>
              <a:rPr lang="en-US" dirty="0" smtClean="0"/>
              <a:t>There are systems that use Web Services that are not Service Oriented</a:t>
            </a:r>
          </a:p>
          <a:p>
            <a:pPr lvl="1"/>
            <a:r>
              <a:rPr lang="en-US" dirty="0" smtClean="0"/>
              <a:t>e.g. Taking an existing text/TCP model and </a:t>
            </a:r>
            <a:r>
              <a:rPr lang="en-US" dirty="0" err="1" smtClean="0"/>
              <a:t>tunnelling</a:t>
            </a:r>
            <a:r>
              <a:rPr lang="en-US" dirty="0" smtClean="0"/>
              <a:t> over SOAP</a:t>
            </a:r>
          </a:p>
        </p:txBody>
      </p:sp>
    </p:spTree>
    <p:extLst>
      <p:ext uri="{BB962C8B-B14F-4D97-AF65-F5344CB8AC3E}">
        <p14:creationId xmlns:p14="http://schemas.microsoft.com/office/powerpoint/2010/main" val="273677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</a:t>
            </a:r>
            <a:r>
              <a:rPr lang="en-US" dirty="0" smtClean="0"/>
              <a:t>boundary</a:t>
            </a:r>
          </a:p>
          <a:p>
            <a:r>
              <a:rPr lang="en-US" dirty="0" smtClean="0"/>
              <a:t>Resilience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18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Running your SOA like a Web startup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008"/>
          <a:stretch/>
        </p:blipFill>
        <p:spPr>
          <a:xfrm>
            <a:off x="1780829" y="1239938"/>
            <a:ext cx="5163889" cy="4931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895" y="6485472"/>
            <a:ext cx="8483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sto MT"/>
                <a:cs typeface="Calisto MT"/>
                <a:hlinkClick r:id="rId3"/>
              </a:rPr>
              <a:t>http://www.zdnet.com/blog/hinchcliffe/running-your-soa-like-a-web-startup/</a:t>
            </a:r>
            <a:r>
              <a:rPr lang="en-US" dirty="0" smtClean="0">
                <a:latin typeface="Calisto MT"/>
                <a:cs typeface="Calisto MT"/>
                <a:hlinkClick r:id="rId3"/>
              </a:rPr>
              <a:t>525</a:t>
            </a:r>
            <a:r>
              <a:rPr lang="en-US" dirty="0" smtClean="0">
                <a:latin typeface="Calisto MT"/>
                <a:cs typeface="Calisto MT"/>
              </a:rPr>
              <a:t> 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60297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 API</a:t>
            </a:r>
            <a:r>
              <a:rPr lang="en-US" dirty="0"/>
              <a:t> is a business capability delivered over the Internet to internal or external consumers</a:t>
            </a:r>
          </a:p>
          <a:p>
            <a:pPr lvl="1"/>
            <a:r>
              <a:rPr lang="en-US" dirty="0"/>
              <a:t>Network accessible function </a:t>
            </a:r>
          </a:p>
          <a:p>
            <a:pPr lvl="1"/>
            <a:r>
              <a:rPr lang="en-US" dirty="0"/>
              <a:t>Available using standard web protocols</a:t>
            </a:r>
          </a:p>
          <a:p>
            <a:pPr lvl="1"/>
            <a:r>
              <a:rPr lang="en-US" dirty="0"/>
              <a:t>With well-defined interfaces</a:t>
            </a:r>
          </a:p>
          <a:p>
            <a:pPr lvl="1"/>
            <a:r>
              <a:rPr lang="en-US" dirty="0"/>
              <a:t>Designed for access by third-parties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05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different from an API and a 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Publishing your API in a Portal </a:t>
            </a:r>
          </a:p>
          <a:p>
            <a:r>
              <a:rPr lang="en-US" dirty="0" smtClean="0"/>
              <a:t>Expecting people to use it without them having to meet with you</a:t>
            </a:r>
          </a:p>
          <a:p>
            <a:r>
              <a:rPr lang="en-US" dirty="0" smtClean="0"/>
              <a:t>Making it easy to consume (JSON? Ready built clients in </a:t>
            </a:r>
            <a:r>
              <a:rPr lang="en-US" dirty="0" err="1" smtClean="0"/>
              <a:t>Github</a:t>
            </a:r>
            <a:r>
              <a:rPr lang="en-US" dirty="0" smtClean="0"/>
              <a:t>?)</a:t>
            </a:r>
          </a:p>
          <a:p>
            <a:r>
              <a:rPr lang="en-US" dirty="0" smtClean="0"/>
              <a:t>Governance</a:t>
            </a:r>
          </a:p>
          <a:p>
            <a:pPr lvl="1"/>
            <a:r>
              <a:rPr lang="en-US" dirty="0" smtClean="0"/>
              <a:t>Caring who uses it</a:t>
            </a:r>
          </a:p>
          <a:p>
            <a:pPr lvl="1"/>
            <a:r>
              <a:rPr lang="en-US" dirty="0" smtClean="0"/>
              <a:t>Letting them know when you version it</a:t>
            </a:r>
          </a:p>
          <a:p>
            <a:pPr lvl="1"/>
            <a:r>
              <a:rPr lang="en-US" dirty="0" smtClean="0"/>
              <a:t>Meeting an SLA</a:t>
            </a:r>
          </a:p>
        </p:txBody>
      </p:sp>
    </p:spTree>
    <p:extLst>
      <p:ext uri="{BB962C8B-B14F-4D97-AF65-F5344CB8AC3E}">
        <p14:creationId xmlns:p14="http://schemas.microsoft.com/office/powerpoint/2010/main" val="4047327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API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r>
              <a:rPr lang="en-US" dirty="0" smtClean="0"/>
              <a:t> / rest</a:t>
            </a:r>
          </a:p>
          <a:p>
            <a:r>
              <a:rPr lang="en-US" dirty="0" smtClean="0"/>
              <a:t>OAuth / OAuth2 keys</a:t>
            </a:r>
          </a:p>
          <a:p>
            <a:r>
              <a:rPr lang="en-US" dirty="0" smtClean="0"/>
              <a:t>SLA management</a:t>
            </a:r>
          </a:p>
          <a:p>
            <a:r>
              <a:rPr lang="en-US" dirty="0" smtClean="0"/>
              <a:t>API portal / API Store</a:t>
            </a:r>
          </a:p>
          <a:p>
            <a:pPr lvl="1"/>
            <a:r>
              <a:rPr lang="en-US" dirty="0" smtClean="0"/>
              <a:t>Catalogue, subscription/purchase</a:t>
            </a:r>
          </a:p>
          <a:p>
            <a:pPr lvl="1"/>
            <a:r>
              <a:rPr lang="en-US" dirty="0" smtClean="0"/>
              <a:t>Monetization</a:t>
            </a:r>
          </a:p>
          <a:p>
            <a:pPr lvl="1"/>
            <a:r>
              <a:rPr lang="en-US" dirty="0" smtClean="0"/>
              <a:t>Forum, Ratings, Social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203204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2006600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volume </a:t>
            </a:r>
            <a:r>
              <a:rPr lang="en-US" dirty="0"/>
              <a:t>i</a:t>
            </a:r>
            <a:r>
              <a:rPr lang="en-US" dirty="0" smtClean="0"/>
              <a:t>ntegration @ eBay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" y="1189038"/>
            <a:ext cx="9068404" cy="5367689"/>
            <a:chOff x="0" y="1043533"/>
            <a:chExt cx="10080625" cy="5966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43533"/>
              <a:ext cx="10080625" cy="5966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7784" y="1043533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5256336" y="1115541"/>
              <a:ext cx="57606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457200"/>
              <a:endParaRPr lang="en-US">
                <a:solidFill>
                  <a:schemeClr val="bg1"/>
                </a:solidFill>
                <a:latin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82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in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Security, tokens, access control/entitlement</a:t>
            </a:r>
          </a:p>
          <a:p>
            <a:r>
              <a:rPr lang="en-US" dirty="0" smtClean="0">
                <a:sym typeface="Wingdings"/>
              </a:rPr>
              <a:t>Throttling, caching</a:t>
            </a:r>
          </a:p>
          <a:p>
            <a:r>
              <a:rPr lang="en-US" dirty="0" smtClean="0">
                <a:sym typeface="Wingdings"/>
              </a:rPr>
              <a:t>Latency and CPU usage</a:t>
            </a:r>
          </a:p>
          <a:p>
            <a:r>
              <a:rPr lang="en-US" dirty="0" smtClean="0">
                <a:sym typeface="Wingdings"/>
              </a:rPr>
              <a:t>Monitoring, BAM and CEP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3464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74583" y="6211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smtClean="0"/>
              <a:t>Intel Xeon </a:t>
            </a:r>
            <a:r>
              <a:rPr lang="en-US" dirty="0"/>
              <a:t>CPU E5520 @ 2.27GHz, 4 Cores, 8192 KB Cache. 2 CPU system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59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API management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04" y="1179901"/>
            <a:ext cx="7629022" cy="4972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08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DCE</a:t>
            </a:r>
            <a:br>
              <a:rPr lang="en-US" dirty="0" smtClean="0"/>
            </a:br>
            <a:r>
              <a:rPr lang="en-US" sz="2000" dirty="0" smtClean="0"/>
              <a:t>Distributed Computing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Standardized remote procedure call model proposed in the 90s by the Open Software Foundation (OSF)</a:t>
            </a:r>
          </a:p>
          <a:p>
            <a:r>
              <a:rPr lang="en-US" dirty="0" smtClean="0"/>
              <a:t>Didn’t succeed widely, except as part of Microsoft’s DCOM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518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Scalable analytics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384" y="2277070"/>
            <a:ext cx="6057676" cy="395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3" y="1178719"/>
            <a:ext cx="2661047" cy="173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1303734" y="3053953"/>
            <a:ext cx="1599531" cy="299145"/>
          </a:xfrm>
          <a:prstGeom prst="line">
            <a:avLst/>
          </a:prstGeom>
          <a:noFill/>
          <a:ln w="63500">
            <a:solidFill>
              <a:srgbClr val="808080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5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2556066" y="2259327"/>
            <a:ext cx="3741873" cy="2496243"/>
          </a:xfrm>
          <a:prstGeom prst="cloudCallout">
            <a:avLst>
              <a:gd name="adj1" fmla="val 4448"/>
              <a:gd name="adj2" fmla="val -4464"/>
            </a:avLst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 smtClean="0"/>
              <a:t>ESB-as-a-Service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736359" y="3965136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SAP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736359" y="1488328"/>
            <a:ext cx="1231078" cy="15419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907000" y="1417638"/>
            <a:ext cx="388762" cy="40894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Cloud Service Gateway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20" y="1417638"/>
            <a:ext cx="1587500" cy="15875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2096" y="3524563"/>
            <a:ext cx="2244145" cy="751563"/>
            <a:chOff x="311921" y="4755570"/>
            <a:chExt cx="2244145" cy="75156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t="30871" r="21459" b="32079"/>
            <a:stretch/>
          </p:blipFill>
          <p:spPr>
            <a:xfrm>
              <a:off x="311921" y="4755570"/>
              <a:ext cx="2124320" cy="75156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1451377" y="5222058"/>
              <a:ext cx="1104689" cy="2850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41" y="4276126"/>
            <a:ext cx="2019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8782"/>
            <a:ext cx="8229600" cy="4525963"/>
          </a:xfrm>
        </p:spPr>
        <p:txBody>
          <a:bodyPr/>
          <a:lstStyle/>
          <a:p>
            <a:r>
              <a:rPr lang="en-US" dirty="0" smtClean="0"/>
              <a:t>APIs are the right approach</a:t>
            </a:r>
          </a:p>
          <a:p>
            <a:pPr lvl="1"/>
            <a:r>
              <a:rPr lang="en-US" dirty="0" smtClean="0"/>
              <a:t>Use a “cloud gateway” to bridge into internal systems</a:t>
            </a:r>
          </a:p>
          <a:p>
            <a:r>
              <a:rPr lang="en-US" dirty="0" smtClean="0"/>
              <a:t>“Push-me pull-you” pattern</a:t>
            </a:r>
          </a:p>
          <a:p>
            <a:pPr lvl="1"/>
            <a:r>
              <a:rPr lang="en-US" dirty="0" smtClean="0"/>
              <a:t>Use an active ESB in the cloud </a:t>
            </a:r>
          </a:p>
          <a:p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See what is happening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7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Still a long way from canonical models</a:t>
            </a:r>
          </a:p>
          <a:p>
            <a:r>
              <a:rPr lang="en-US" dirty="0" smtClean="0"/>
              <a:t>Successful systems are using “</a:t>
            </a:r>
            <a:r>
              <a:rPr lang="en-US" dirty="0" err="1" smtClean="0"/>
              <a:t>soa</a:t>
            </a:r>
            <a:r>
              <a:rPr lang="en-US" dirty="0" smtClean="0"/>
              <a:t>” and “rest” at scale</a:t>
            </a:r>
          </a:p>
          <a:p>
            <a:pPr lvl="1"/>
            <a:r>
              <a:rPr lang="en-US" dirty="0" smtClean="0"/>
              <a:t>Architecture is more important than dogma</a:t>
            </a:r>
          </a:p>
          <a:p>
            <a:r>
              <a:rPr lang="en-US" dirty="0" smtClean="0"/>
              <a:t>Governance sounds boring but is key</a:t>
            </a:r>
          </a:p>
          <a:p>
            <a:r>
              <a:rPr lang="en-US" dirty="0" smtClean="0"/>
              <a:t>Applying monetization approaches and “</a:t>
            </a:r>
            <a:r>
              <a:rPr lang="en-US" smtClean="0"/>
              <a:t>API Economy”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Analytics and feedback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8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has evolved in some interesting ways</a:t>
            </a:r>
          </a:p>
          <a:p>
            <a:pPr lvl="1"/>
            <a:r>
              <a:rPr lang="en-US" dirty="0" err="1" smtClean="0"/>
              <a:t>Async</a:t>
            </a:r>
            <a:r>
              <a:rPr lang="en-US" dirty="0" smtClean="0"/>
              <a:t> messaging, EDA, APIs, High Volume</a:t>
            </a:r>
          </a:p>
          <a:p>
            <a:r>
              <a:rPr lang="en-US" dirty="0" smtClean="0"/>
              <a:t>Evolution isn’t monotonic</a:t>
            </a:r>
          </a:p>
          <a:p>
            <a:r>
              <a:rPr lang="en-US" dirty="0" smtClean="0"/>
              <a:t>Doing APIs right is about the mindset as much as the technology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84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17570"/>
          </a:xfrm>
        </p:spPr>
        <p:txBody>
          <a:bodyPr>
            <a:noAutofit/>
          </a:bodyPr>
          <a:lstStyle/>
          <a:p>
            <a:r>
              <a:rPr lang="en-US" sz="41300" b="1" dirty="0" smtClean="0"/>
              <a:t>?</a:t>
            </a:r>
            <a:endParaRPr lang="en-US" sz="41300" b="1" dirty="0"/>
          </a:p>
        </p:txBody>
      </p:sp>
    </p:spTree>
    <p:extLst>
      <p:ext uri="{BB962C8B-B14F-4D97-AF65-F5344CB8AC3E}">
        <p14:creationId xmlns:p14="http://schemas.microsoft.com/office/powerpoint/2010/main" val="411316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CORBA</a:t>
            </a:r>
            <a:br>
              <a:rPr lang="en-US" dirty="0" smtClean="0"/>
            </a:br>
            <a:r>
              <a:rPr lang="en-US" sz="2000" dirty="0" smtClean="0"/>
              <a:t>Common Object Request Broker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attempt to move DCE like distributed computing into the OO world</a:t>
            </a:r>
          </a:p>
          <a:p>
            <a:r>
              <a:rPr lang="en-US" dirty="0" smtClean="0"/>
              <a:t>Object Management Group (OMG)</a:t>
            </a:r>
          </a:p>
          <a:p>
            <a:r>
              <a:rPr lang="en-US" dirty="0" smtClean="0"/>
              <a:t>Still in some use today</a:t>
            </a:r>
          </a:p>
          <a:p>
            <a:r>
              <a:rPr lang="en-US" dirty="0" smtClean="0"/>
              <a:t>Stagnated/Deprecated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8" y="3446463"/>
            <a:ext cx="2674351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0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SOAP</a:t>
            </a:r>
            <a:br>
              <a:rPr lang="en-US" dirty="0" smtClean="0"/>
            </a:br>
            <a:r>
              <a:rPr lang="en-US" sz="2200" strike="sngStrike" dirty="0" smtClean="0"/>
              <a:t>Simple Object Access Protocol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approach to replace CORBA/DCE,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Theoretically built to be transport independent and message oriented</a:t>
            </a:r>
          </a:p>
          <a:p>
            <a:r>
              <a:rPr lang="en-US" dirty="0" smtClean="0"/>
              <a:t>97% of the time used over HTTP in RPC model</a:t>
            </a:r>
          </a:p>
          <a:p>
            <a:r>
              <a:rPr lang="en-US" dirty="0" smtClean="0"/>
              <a:t>We will cover in much more detail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98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Representational State Transfer</a:t>
            </a:r>
          </a:p>
          <a:p>
            <a:pPr lvl="1"/>
            <a:r>
              <a:rPr lang="en-US" dirty="0" smtClean="0"/>
              <a:t>A model that influenced and was based on HTTP 1.1</a:t>
            </a:r>
          </a:p>
          <a:p>
            <a:r>
              <a:rPr lang="en-US" dirty="0" smtClean="0"/>
              <a:t>Web approach to distributed computing and integration</a:t>
            </a:r>
          </a:p>
          <a:p>
            <a:r>
              <a:rPr lang="en-US" dirty="0" smtClean="0"/>
              <a:t>We will cover in much more detail later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29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Next generation </a:t>
            </a:r>
            <a:r>
              <a:rPr lang="en-US" dirty="0" smtClean="0"/>
              <a:t>RPC</a:t>
            </a:r>
            <a:br>
              <a:rPr lang="en-US" dirty="0" smtClean="0"/>
            </a:br>
            <a:r>
              <a:rPr lang="en-US" sz="1800" dirty="0" smtClean="0"/>
              <a:t>(Remote Procedure Call)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RMI (Remote Method Invocation)</a:t>
            </a:r>
          </a:p>
          <a:p>
            <a:r>
              <a:rPr lang="en-US" dirty="0" smtClean="0"/>
              <a:t>Google Protocol Buffers </a:t>
            </a:r>
          </a:p>
          <a:p>
            <a:r>
              <a:rPr lang="en-US" dirty="0" smtClean="0"/>
              <a:t>Apache Thrift</a:t>
            </a:r>
          </a:p>
          <a:p>
            <a:r>
              <a:rPr lang="en-US" dirty="0" smtClean="0"/>
              <a:t>Apache Avro</a:t>
            </a:r>
          </a:p>
          <a:p>
            <a:r>
              <a:rPr lang="en-US" dirty="0" err="1" smtClean="0"/>
              <a:t>Kryo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Twitter’s Finagle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6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1350</Words>
  <Application>Microsoft Macintosh PowerPoint</Application>
  <PresentationFormat>On-screen Show (4:3)</PresentationFormat>
  <Paragraphs>324</Paragraphs>
  <Slides>55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Office Theme</vt:lpstr>
      <vt:lpstr>Bitmap Image</vt:lpstr>
      <vt:lpstr>The Evolution of Distributed Computing and Integration </vt:lpstr>
      <vt:lpstr>PowerPoint Presentation</vt:lpstr>
      <vt:lpstr>Distributed Computing</vt:lpstr>
      <vt:lpstr>Why is Distributed Computing important?</vt:lpstr>
      <vt:lpstr>DCE Distributed Computing Environment</vt:lpstr>
      <vt:lpstr>CORBA Common Object Request Broker Architecture</vt:lpstr>
      <vt:lpstr>SOAP Simple Object Access Protocol</vt:lpstr>
      <vt:lpstr>REST</vt:lpstr>
      <vt:lpstr>Next generation RPC (Remote Procedure Call)</vt:lpstr>
      <vt:lpstr>Integration</vt:lpstr>
      <vt:lpstr>Integration</vt:lpstr>
      <vt:lpstr>Integration points</vt:lpstr>
      <vt:lpstr>Tightly coupled</vt:lpstr>
      <vt:lpstr>Loose coupling</vt:lpstr>
      <vt:lpstr>“6 Degrees of Separation”</vt:lpstr>
      <vt:lpstr>Batch file transfer -  the cockroach of integration</vt:lpstr>
      <vt:lpstr>File transfer lives on</vt:lpstr>
      <vt:lpstr>EAI</vt:lpstr>
      <vt:lpstr>EAI hub</vt:lpstr>
      <vt:lpstr>Hub approach with an ESB</vt:lpstr>
      <vt:lpstr>“Message Oriented Middleware”</vt:lpstr>
      <vt:lpstr>MOM model</vt:lpstr>
      <vt:lpstr>Queued Transaction Processing</vt:lpstr>
      <vt:lpstr>AMQP Advanced Message Queuing Protocol</vt:lpstr>
      <vt:lpstr>MQTT Message Queuing Telemetry Transport</vt:lpstr>
      <vt:lpstr>Event Driven Architecture</vt:lpstr>
      <vt:lpstr>“Event Driven Architecture”</vt:lpstr>
      <vt:lpstr>EDA </vt:lpstr>
      <vt:lpstr>Why did SOA evolve?</vt:lpstr>
      <vt:lpstr>Service </vt:lpstr>
      <vt:lpstr>SOA</vt:lpstr>
      <vt:lpstr>End-to-End Architecture and Functional Requirements for a Connected Business </vt:lpstr>
      <vt:lpstr>SOA failures</vt:lpstr>
      <vt:lpstr>SOA failures</vt:lpstr>
      <vt:lpstr>SOA failures</vt:lpstr>
      <vt:lpstr>“soa” successes</vt:lpstr>
      <vt:lpstr>PowerPoint Presentation</vt:lpstr>
      <vt:lpstr>Why ESB/SOA model isn’t just EAI</vt:lpstr>
      <vt:lpstr>Web Services != SOA</vt:lpstr>
      <vt:lpstr>PowerPoint Presentation</vt:lpstr>
      <vt:lpstr>Running your SOA like a Web startup</vt:lpstr>
      <vt:lpstr>API</vt:lpstr>
      <vt:lpstr>What is different from an API and a Service?</vt:lpstr>
      <vt:lpstr>Key API technologies</vt:lpstr>
      <vt:lpstr>PowerPoint Presentation</vt:lpstr>
      <vt:lpstr>High volume integration @ eBay</vt:lpstr>
      <vt:lpstr>Change in focus</vt:lpstr>
      <vt:lpstr>PowerPoint Presentation</vt:lpstr>
      <vt:lpstr>API management</vt:lpstr>
      <vt:lpstr>Scalable analytics</vt:lpstr>
      <vt:lpstr>Cloud integration</vt:lpstr>
      <vt:lpstr>Cloud integration</vt:lpstr>
      <vt:lpstr>What’s next?</vt:lpstr>
      <vt:lpstr>Summary</vt:lpstr>
      <vt:lpstr>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217</cp:revision>
  <cp:lastPrinted>2012-12-18T09:22:31Z</cp:lastPrinted>
  <dcterms:created xsi:type="dcterms:W3CDTF">2012-03-07T10:41:54Z</dcterms:created>
  <dcterms:modified xsi:type="dcterms:W3CDTF">2014-12-01T13:35:40Z</dcterms:modified>
</cp:coreProperties>
</file>